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2"/>
  </p:notesMasterIdLst>
  <p:sldIdLst>
    <p:sldId id="266" r:id="rId2"/>
    <p:sldId id="267" r:id="rId3"/>
    <p:sldId id="270" r:id="rId4"/>
    <p:sldId id="273" r:id="rId5"/>
    <p:sldId id="276" r:id="rId6"/>
    <p:sldId id="277" r:id="rId7"/>
    <p:sldId id="278" r:id="rId8"/>
    <p:sldId id="279" r:id="rId9"/>
    <p:sldId id="283" r:id="rId10"/>
    <p:sldId id="284" r:id="rId11"/>
    <p:sldId id="285" r:id="rId12"/>
    <p:sldId id="288" r:id="rId13"/>
    <p:sldId id="286" r:id="rId14"/>
    <p:sldId id="287" r:id="rId15"/>
    <p:sldId id="289" r:id="rId16"/>
    <p:sldId id="291" r:id="rId17"/>
    <p:sldId id="290" r:id="rId18"/>
    <p:sldId id="292" r:id="rId19"/>
    <p:sldId id="293" r:id="rId20"/>
    <p:sldId id="275" r:id="rId2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5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5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5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5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6"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597"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98" name="Date Placeholder 3"/>
          <p:cNvSpPr>
            <a:spLocks noGrp="1"/>
          </p:cNvSpPr>
          <p:nvPr>
            <p:ph type="dt" sz="half" idx="10"/>
          </p:nvPr>
        </p:nvSpPr>
        <p:spPr/>
        <p:txBody>
          <a:bodyPr/>
          <a:lstStyle/>
          <a:p>
            <a:fld id="{1D8BD707-D9CF-40AE-B4C6-C98DA3205C09}" type="datetimeFigureOut">
              <a:rPr lang="en-US" smtClean="0"/>
              <a:t>4/29/2025</a:t>
            </a:fld>
            <a:endParaRPr lang="en-US"/>
          </a:p>
        </p:txBody>
      </p:sp>
      <p:sp>
        <p:nvSpPr>
          <p:cNvPr id="1048599" name="Footer Placeholder 4"/>
          <p:cNvSpPr>
            <a:spLocks noGrp="1"/>
          </p:cNvSpPr>
          <p:nvPr>
            <p:ph type="ftr" sz="quarter" idx="11"/>
          </p:nvPr>
        </p:nvSpPr>
        <p:spPr/>
        <p:txBody>
          <a:bodyPr/>
          <a:lstStyle/>
          <a:p>
            <a:endParaRPr lang="en-US"/>
          </a:p>
        </p:txBody>
      </p:sp>
      <p:sp>
        <p:nvSpPr>
          <p:cNvPr id="104860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1" name="Title 1"/>
          <p:cNvSpPr>
            <a:spLocks noGrp="1"/>
          </p:cNvSpPr>
          <p:nvPr>
            <p:ph type="title"/>
          </p:nvPr>
        </p:nvSpPr>
        <p:spPr/>
        <p:txBody>
          <a:bodyPr/>
          <a:lstStyle/>
          <a:p>
            <a:r>
              <a:rPr lang="en-US"/>
              <a:t>Click to edit Master title style</a:t>
            </a:r>
          </a:p>
        </p:txBody>
      </p:sp>
      <p:sp>
        <p:nvSpPr>
          <p:cNvPr id="1048622"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3" name="Date Placeholder 3"/>
          <p:cNvSpPr>
            <a:spLocks noGrp="1"/>
          </p:cNvSpPr>
          <p:nvPr>
            <p:ph type="dt" sz="half" idx="10"/>
          </p:nvPr>
        </p:nvSpPr>
        <p:spPr/>
        <p:txBody>
          <a:bodyPr/>
          <a:lstStyle/>
          <a:p>
            <a:fld id="{1D8BD707-D9CF-40AE-B4C6-C98DA3205C09}" type="datetimeFigureOut">
              <a:rPr lang="en-US" smtClean="0"/>
              <a:t>4/29/2025</a:t>
            </a:fld>
            <a:endParaRPr lang="en-US"/>
          </a:p>
        </p:txBody>
      </p:sp>
      <p:sp>
        <p:nvSpPr>
          <p:cNvPr id="1048624" name="Footer Placeholder 4"/>
          <p:cNvSpPr>
            <a:spLocks noGrp="1"/>
          </p:cNvSpPr>
          <p:nvPr>
            <p:ph type="ftr" sz="quarter" idx="11"/>
          </p:nvPr>
        </p:nvSpPr>
        <p:spPr/>
        <p:txBody>
          <a:bodyPr/>
          <a:lstStyle/>
          <a:p>
            <a:endParaRPr lang="en-US"/>
          </a:p>
        </p:txBody>
      </p:sp>
      <p:sp>
        <p:nvSpPr>
          <p:cNvPr id="1048625"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0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0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07" name="Date Placeholder 3"/>
          <p:cNvSpPr>
            <a:spLocks noGrp="1"/>
          </p:cNvSpPr>
          <p:nvPr>
            <p:ph type="dt" sz="half" idx="10"/>
          </p:nvPr>
        </p:nvSpPr>
        <p:spPr/>
        <p:txBody>
          <a:bodyPr/>
          <a:lstStyle/>
          <a:p>
            <a:fld id="{1D8BD707-D9CF-40AE-B4C6-C98DA3205C09}" type="datetimeFigureOut">
              <a:rPr lang="en-US" smtClean="0"/>
              <a:t>4/29/2025</a:t>
            </a:fld>
            <a:endParaRPr lang="en-US"/>
          </a:p>
        </p:txBody>
      </p:sp>
      <p:sp>
        <p:nvSpPr>
          <p:cNvPr id="1048608" name="Footer Placeholder 4"/>
          <p:cNvSpPr>
            <a:spLocks noGrp="1"/>
          </p:cNvSpPr>
          <p:nvPr>
            <p:ph type="ftr" sz="quarter" idx="11"/>
          </p:nvPr>
        </p:nvSpPr>
        <p:spPr/>
        <p:txBody>
          <a:bodyPr/>
          <a:lstStyle/>
          <a:p>
            <a:endParaRPr lang="en-US"/>
          </a:p>
        </p:txBody>
      </p:sp>
      <p:sp>
        <p:nvSpPr>
          <p:cNvPr id="104860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n-US"/>
              <a:t>Click to edit Master title style</a:t>
            </a:r>
          </a:p>
        </p:txBody>
      </p:sp>
      <p:sp>
        <p:nvSpPr>
          <p:cNvPr id="104861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2" name="Date Placeholder 3"/>
          <p:cNvSpPr>
            <a:spLocks noGrp="1"/>
          </p:cNvSpPr>
          <p:nvPr>
            <p:ph type="dt" sz="half" idx="10"/>
          </p:nvPr>
        </p:nvSpPr>
        <p:spPr/>
        <p:txBody>
          <a:bodyPr/>
          <a:lstStyle/>
          <a:p>
            <a:fld id="{1D8BD707-D9CF-40AE-B4C6-C98DA3205C09}" type="datetimeFigureOut">
              <a:rPr lang="en-US" smtClean="0"/>
              <a:t>4/29/2025</a:t>
            </a:fld>
            <a:endParaRPr lang="en-US"/>
          </a:p>
        </p:txBody>
      </p:sp>
      <p:sp>
        <p:nvSpPr>
          <p:cNvPr id="1048613" name="Footer Placeholder 4"/>
          <p:cNvSpPr>
            <a:spLocks noGrp="1"/>
          </p:cNvSpPr>
          <p:nvPr>
            <p:ph type="ftr" sz="quarter" idx="11"/>
          </p:nvPr>
        </p:nvSpPr>
        <p:spPr/>
        <p:txBody>
          <a:bodyPr/>
          <a:lstStyle/>
          <a:p>
            <a:endParaRPr lang="en-US"/>
          </a:p>
        </p:txBody>
      </p:sp>
      <p:sp>
        <p:nvSpPr>
          <p:cNvPr id="104861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6"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627"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28" name="Date Placeholder 3"/>
          <p:cNvSpPr>
            <a:spLocks noGrp="1"/>
          </p:cNvSpPr>
          <p:nvPr>
            <p:ph type="dt" sz="half" idx="10"/>
          </p:nvPr>
        </p:nvSpPr>
        <p:spPr/>
        <p:txBody>
          <a:bodyPr/>
          <a:lstStyle/>
          <a:p>
            <a:fld id="{1D8BD707-D9CF-40AE-B4C6-C98DA3205C09}" type="datetimeFigureOut">
              <a:rPr lang="en-US" smtClean="0"/>
              <a:t>4/29/2025</a:t>
            </a:fld>
            <a:endParaRPr lang="en-US"/>
          </a:p>
        </p:txBody>
      </p:sp>
      <p:sp>
        <p:nvSpPr>
          <p:cNvPr id="1048629" name="Footer Placeholder 4"/>
          <p:cNvSpPr>
            <a:spLocks noGrp="1"/>
          </p:cNvSpPr>
          <p:nvPr>
            <p:ph type="ftr" sz="quarter" idx="11"/>
          </p:nvPr>
        </p:nvSpPr>
        <p:spPr/>
        <p:txBody>
          <a:bodyPr/>
          <a:lstStyle/>
          <a:p>
            <a:endParaRPr lang="en-US"/>
          </a:p>
        </p:txBody>
      </p:sp>
      <p:sp>
        <p:nvSpPr>
          <p:cNvPr id="104863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a:t>Click to edit Master title style</a:t>
            </a:r>
          </a:p>
        </p:txBody>
      </p:sp>
      <p:sp>
        <p:nvSpPr>
          <p:cNvPr id="104863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4" name="Date Placeholder 4"/>
          <p:cNvSpPr>
            <a:spLocks noGrp="1"/>
          </p:cNvSpPr>
          <p:nvPr>
            <p:ph type="dt" sz="half" idx="10"/>
          </p:nvPr>
        </p:nvSpPr>
        <p:spPr/>
        <p:txBody>
          <a:bodyPr/>
          <a:lstStyle/>
          <a:p>
            <a:fld id="{1D8BD707-D9CF-40AE-B4C6-C98DA3205C09}" type="datetimeFigureOut">
              <a:rPr lang="en-US" smtClean="0"/>
              <a:t>4/29/2025</a:t>
            </a:fld>
            <a:endParaRPr lang="en-US"/>
          </a:p>
        </p:txBody>
      </p:sp>
      <p:sp>
        <p:nvSpPr>
          <p:cNvPr id="1048635" name="Footer Placeholder 5"/>
          <p:cNvSpPr>
            <a:spLocks noGrp="1"/>
          </p:cNvSpPr>
          <p:nvPr>
            <p:ph type="ftr" sz="quarter" idx="11"/>
          </p:nvPr>
        </p:nvSpPr>
        <p:spPr/>
        <p:txBody>
          <a:bodyPr/>
          <a:lstStyle/>
          <a:p>
            <a:endParaRPr lang="en-US"/>
          </a:p>
        </p:txBody>
      </p:sp>
      <p:sp>
        <p:nvSpPr>
          <p:cNvPr id="104863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p>
        </p:txBody>
      </p:sp>
      <p:sp>
        <p:nvSpPr>
          <p:cNvPr id="104863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3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2" name="Date Placeholder 6"/>
          <p:cNvSpPr>
            <a:spLocks noGrp="1"/>
          </p:cNvSpPr>
          <p:nvPr>
            <p:ph type="dt" sz="half" idx="10"/>
          </p:nvPr>
        </p:nvSpPr>
        <p:spPr/>
        <p:txBody>
          <a:bodyPr/>
          <a:lstStyle/>
          <a:p>
            <a:fld id="{1D8BD707-D9CF-40AE-B4C6-C98DA3205C09}" type="datetimeFigureOut">
              <a:rPr lang="en-US" smtClean="0"/>
              <a:t>4/29/2025</a:t>
            </a:fld>
            <a:endParaRPr lang="en-US"/>
          </a:p>
        </p:txBody>
      </p:sp>
      <p:sp>
        <p:nvSpPr>
          <p:cNvPr id="1048643" name="Footer Placeholder 7"/>
          <p:cNvSpPr>
            <a:spLocks noGrp="1"/>
          </p:cNvSpPr>
          <p:nvPr>
            <p:ph type="ftr" sz="quarter" idx="11"/>
          </p:nvPr>
        </p:nvSpPr>
        <p:spPr/>
        <p:txBody>
          <a:bodyPr/>
          <a:lstStyle/>
          <a:p>
            <a:endParaRPr lang="en-US"/>
          </a:p>
        </p:txBody>
      </p:sp>
      <p:sp>
        <p:nvSpPr>
          <p:cNvPr id="1048644"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1" name="Title 1"/>
          <p:cNvSpPr>
            <a:spLocks noGrp="1"/>
          </p:cNvSpPr>
          <p:nvPr>
            <p:ph type="title"/>
          </p:nvPr>
        </p:nvSpPr>
        <p:spPr/>
        <p:txBody>
          <a:bodyPr/>
          <a:lstStyle/>
          <a:p>
            <a:r>
              <a:rPr lang="en-US"/>
              <a:t>Click to edit Master title style</a:t>
            </a:r>
          </a:p>
        </p:txBody>
      </p:sp>
      <p:sp>
        <p:nvSpPr>
          <p:cNvPr id="1048602" name="Date Placeholder 2"/>
          <p:cNvSpPr>
            <a:spLocks noGrp="1"/>
          </p:cNvSpPr>
          <p:nvPr>
            <p:ph type="dt" sz="half" idx="10"/>
          </p:nvPr>
        </p:nvSpPr>
        <p:spPr/>
        <p:txBody>
          <a:bodyPr/>
          <a:lstStyle/>
          <a:p>
            <a:fld id="{1D8BD707-D9CF-40AE-B4C6-C98DA3205C09}" type="datetimeFigureOut">
              <a:rPr lang="en-US" smtClean="0"/>
              <a:t>4/29/2025</a:t>
            </a:fld>
            <a:endParaRPr lang="en-US"/>
          </a:p>
        </p:txBody>
      </p:sp>
      <p:sp>
        <p:nvSpPr>
          <p:cNvPr id="1048603" name="Footer Placeholder 3"/>
          <p:cNvSpPr>
            <a:spLocks noGrp="1"/>
          </p:cNvSpPr>
          <p:nvPr>
            <p:ph type="ftr" sz="quarter" idx="11"/>
          </p:nvPr>
        </p:nvSpPr>
        <p:spPr/>
        <p:txBody>
          <a:bodyPr/>
          <a:lstStyle/>
          <a:p>
            <a:endParaRPr lang="en-US"/>
          </a:p>
        </p:txBody>
      </p:sp>
      <p:sp>
        <p:nvSpPr>
          <p:cNvPr id="1048604"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4/29/2025</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64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7"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8" name="Date Placeholder 4"/>
          <p:cNvSpPr>
            <a:spLocks noGrp="1"/>
          </p:cNvSpPr>
          <p:nvPr>
            <p:ph type="dt" sz="half" idx="10"/>
          </p:nvPr>
        </p:nvSpPr>
        <p:spPr/>
        <p:txBody>
          <a:bodyPr/>
          <a:lstStyle/>
          <a:p>
            <a:fld id="{1D8BD707-D9CF-40AE-B4C6-C98DA3205C09}" type="datetimeFigureOut">
              <a:rPr lang="en-US" smtClean="0"/>
              <a:t>4/29/2025</a:t>
            </a:fld>
            <a:endParaRPr lang="en-US"/>
          </a:p>
        </p:txBody>
      </p:sp>
      <p:sp>
        <p:nvSpPr>
          <p:cNvPr id="1048649" name="Footer Placeholder 5"/>
          <p:cNvSpPr>
            <a:spLocks noGrp="1"/>
          </p:cNvSpPr>
          <p:nvPr>
            <p:ph type="ftr" sz="quarter" idx="11"/>
          </p:nvPr>
        </p:nvSpPr>
        <p:spPr/>
        <p:txBody>
          <a:bodyPr/>
          <a:lstStyle/>
          <a:p>
            <a:endParaRPr lang="en-US"/>
          </a:p>
        </p:txBody>
      </p:sp>
      <p:sp>
        <p:nvSpPr>
          <p:cNvPr id="104865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5"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616"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17"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18" name="Date Placeholder 4"/>
          <p:cNvSpPr>
            <a:spLocks noGrp="1"/>
          </p:cNvSpPr>
          <p:nvPr>
            <p:ph type="dt" sz="half" idx="10"/>
          </p:nvPr>
        </p:nvSpPr>
        <p:spPr/>
        <p:txBody>
          <a:bodyPr/>
          <a:lstStyle/>
          <a:p>
            <a:fld id="{1D8BD707-D9CF-40AE-B4C6-C98DA3205C09}" type="datetimeFigureOut">
              <a:rPr lang="en-US" smtClean="0"/>
              <a:t>4/29/2025</a:t>
            </a:fld>
            <a:endParaRPr lang="en-US"/>
          </a:p>
        </p:txBody>
      </p:sp>
      <p:sp>
        <p:nvSpPr>
          <p:cNvPr id="1048619" name="Footer Placeholder 5"/>
          <p:cNvSpPr>
            <a:spLocks noGrp="1"/>
          </p:cNvSpPr>
          <p:nvPr>
            <p:ph type="ftr" sz="quarter" idx="11"/>
          </p:nvPr>
        </p:nvSpPr>
        <p:spPr/>
        <p:txBody>
          <a:bodyPr/>
          <a:lstStyle/>
          <a:p>
            <a:endParaRPr lang="en-US"/>
          </a:p>
        </p:txBody>
      </p:sp>
      <p:sp>
        <p:nvSpPr>
          <p:cNvPr id="104862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4/29/2025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TextBox 2"/>
          <p:cNvSpPr txBox="1"/>
          <p:nvPr/>
        </p:nvSpPr>
        <p:spPr>
          <a:xfrm>
            <a:off x="914400" y="2884548"/>
            <a:ext cx="16611600" cy="1013098"/>
          </a:xfrm>
          <a:prstGeom prst="rect">
            <a:avLst/>
          </a:prstGeom>
        </p:spPr>
        <p:txBody>
          <a:bodyPr wrap="square" lIns="0" tIns="0" rIns="0" bIns="0" rtlCol="0" anchor="t">
            <a:spAutoFit/>
          </a:bodyPr>
          <a:lstStyle/>
          <a:p>
            <a:pPr algn="ctr">
              <a:lnSpc>
                <a:spcPts val="7920"/>
              </a:lnSpc>
            </a:pPr>
            <a:r>
              <a:rPr lang="en-US" altLang="zh-CN" sz="6600" b="1" dirty="0">
                <a:solidFill>
                  <a:srgbClr val="593C8F"/>
                </a:solidFill>
                <a:latin typeface="Times New Roman" panose="02020603050405020304" pitchFamily="18" charset="0"/>
                <a:cs typeface="Times New Roman" panose="02020603050405020304" pitchFamily="18" charset="0"/>
                <a:sym typeface="Poppins Bold"/>
              </a:rPr>
              <a:t>STUDENT EXPENSE TRACKER WEBSITE</a:t>
            </a:r>
            <a:endParaRPr lang="zh-CN" altLang="en-US" b="1" dirty="0">
              <a:latin typeface="Times New Roman" panose="02020603050405020304" pitchFamily="18" charset="0"/>
              <a:cs typeface="Times New Roman" panose="02020603050405020304" pitchFamily="18" charset="0"/>
            </a:endParaRPr>
          </a:p>
        </p:txBody>
      </p:sp>
      <p:sp>
        <p:nvSpPr>
          <p:cNvPr id="1048585" name="Freeform 3"/>
          <p:cNvSpPr/>
          <p:nvPr/>
        </p:nvSpPr>
        <p:spPr>
          <a:xfrm>
            <a:off x="3623335" y="0"/>
            <a:ext cx="11041330" cy="2884548"/>
          </a:xfrm>
          <a:custGeom>
            <a:avLst/>
            <a:gdLst/>
            <a:ahLst/>
            <a:cxnLst/>
            <a:rect l="l" t="t" r="r" b="b"/>
            <a:pathLst>
              <a:path w="11041330" h="2884548">
                <a:moveTo>
                  <a:pt x="0" y="0"/>
                </a:moveTo>
                <a:lnTo>
                  <a:pt x="11041330" y="0"/>
                </a:lnTo>
                <a:lnTo>
                  <a:pt x="11041330" y="2884548"/>
                </a:lnTo>
                <a:lnTo>
                  <a:pt x="0" y="2884548"/>
                </a:lnTo>
                <a:lnTo>
                  <a:pt x="0" y="0"/>
                </a:lnTo>
                <a:close/>
              </a:path>
            </a:pathLst>
          </a:custGeom>
          <a:blipFill>
            <a:blip r:embed="rId2"/>
            <a:stretch>
              <a:fillRect/>
            </a:stretch>
          </a:blipFill>
        </p:spPr>
        <p:txBody>
          <a:bodyPr/>
          <a:lstStyle/>
          <a:p>
            <a:endParaRPr lang="en-IN"/>
          </a:p>
        </p:txBody>
      </p:sp>
      <p:sp>
        <p:nvSpPr>
          <p:cNvPr id="1048586" name="TextBox 4"/>
          <p:cNvSpPr txBox="1"/>
          <p:nvPr/>
        </p:nvSpPr>
        <p:spPr>
          <a:xfrm>
            <a:off x="1676400" y="4444348"/>
            <a:ext cx="14935200" cy="5296322"/>
          </a:xfrm>
          <a:prstGeom prst="rect">
            <a:avLst/>
          </a:prstGeom>
        </p:spPr>
        <p:txBody>
          <a:bodyPr lIns="0" tIns="0" rIns="0" bIns="0" rtlCol="0" anchor="t">
            <a:spAutoFit/>
          </a:bodyPr>
          <a:lstStyle/>
          <a:p>
            <a:pPr algn="ctr">
              <a:lnSpc>
                <a:spcPts val="3359"/>
              </a:lnSpc>
            </a:pPr>
            <a:r>
              <a:rPr lang="en-US" sz="2799">
                <a:solidFill>
                  <a:srgbClr val="000000"/>
                </a:solidFill>
                <a:latin typeface="Times New Roman" panose="02020603050405020304" pitchFamily="18" charset="0"/>
                <a:ea typeface="Arimo"/>
                <a:cs typeface="Times New Roman" panose="02020603050405020304" pitchFamily="18" charset="0"/>
                <a:sym typeface="Arimo"/>
              </a:rPr>
              <a:t>Presented by</a:t>
            </a:r>
            <a:endParaRPr lang="en-US" sz="2799" dirty="0">
              <a:solidFill>
                <a:srgbClr val="000000"/>
              </a:solidFill>
              <a:latin typeface="Times New Roman" panose="02020603050405020304" pitchFamily="18" charset="0"/>
              <a:ea typeface="Arimo"/>
              <a:cs typeface="Times New Roman" panose="02020603050405020304" pitchFamily="18" charset="0"/>
              <a:sym typeface="Arimo"/>
            </a:endParaRPr>
          </a:p>
          <a:p>
            <a:pPr algn="ctr">
              <a:lnSpc>
                <a:spcPts val="5759"/>
              </a:lnSpc>
            </a:pPr>
            <a:r>
              <a:rPr lang="en-US" sz="4800" dirty="0">
                <a:solidFill>
                  <a:srgbClr val="3F2A64"/>
                </a:solidFill>
                <a:latin typeface="Times New Roman" panose="02020603050405020304" pitchFamily="18" charset="0"/>
                <a:ea typeface="Arimo"/>
                <a:cs typeface="Times New Roman" panose="02020603050405020304" pitchFamily="18" charset="0"/>
                <a:sym typeface="Arimo"/>
              </a:rPr>
              <a:t>Panchal </a:t>
            </a:r>
            <a:r>
              <a:rPr lang="en-US" sz="4800" dirty="0" err="1">
                <a:solidFill>
                  <a:srgbClr val="3F2A64"/>
                </a:solidFill>
                <a:latin typeface="Times New Roman" panose="02020603050405020304" pitchFamily="18" charset="0"/>
                <a:ea typeface="Arimo"/>
                <a:cs typeface="Times New Roman" panose="02020603050405020304" pitchFamily="18" charset="0"/>
                <a:sym typeface="Arimo"/>
              </a:rPr>
              <a:t>Ujwal</a:t>
            </a:r>
            <a:r>
              <a:rPr lang="en-US" sz="4800" dirty="0">
                <a:solidFill>
                  <a:srgbClr val="3F2A64"/>
                </a:solidFill>
                <a:latin typeface="Times New Roman" panose="02020603050405020304" pitchFamily="18" charset="0"/>
                <a:ea typeface="Arimo"/>
                <a:cs typeface="Times New Roman" panose="02020603050405020304" pitchFamily="18" charset="0"/>
                <a:sym typeface="Arimo"/>
              </a:rPr>
              <a:t> </a:t>
            </a:r>
            <a:r>
              <a:rPr lang="en-US" sz="4800" dirty="0" err="1">
                <a:solidFill>
                  <a:srgbClr val="3F2A64"/>
                </a:solidFill>
                <a:latin typeface="Times New Roman" panose="02020603050405020304" pitchFamily="18" charset="0"/>
                <a:ea typeface="Arimo"/>
                <a:cs typeface="Times New Roman" panose="02020603050405020304" pitchFamily="18" charset="0"/>
                <a:sym typeface="Arimo"/>
              </a:rPr>
              <a:t>Dasharath</a:t>
            </a:r>
            <a:r>
              <a:rPr lang="en-US" sz="4800" dirty="0">
                <a:solidFill>
                  <a:srgbClr val="3F2A64"/>
                </a:solidFill>
                <a:latin typeface="Times New Roman" panose="02020603050405020304" pitchFamily="18" charset="0"/>
                <a:ea typeface="Arimo"/>
                <a:cs typeface="Times New Roman" panose="02020603050405020304" pitchFamily="18" charset="0"/>
                <a:sym typeface="Arimo"/>
              </a:rPr>
              <a:t> (23102020)</a:t>
            </a:r>
            <a:endParaRPr lang="zh-CN" altLang="en-US" dirty="0">
              <a:latin typeface="Times New Roman" panose="02020603050405020304" pitchFamily="18" charset="0"/>
              <a:cs typeface="Times New Roman" panose="02020603050405020304" pitchFamily="18" charset="0"/>
            </a:endParaRPr>
          </a:p>
          <a:p>
            <a:pPr algn="ctr">
              <a:lnSpc>
                <a:spcPts val="5759"/>
              </a:lnSpc>
            </a:pPr>
            <a:r>
              <a:rPr lang="en-US" sz="4800" dirty="0">
                <a:solidFill>
                  <a:srgbClr val="3F2A64"/>
                </a:solidFill>
                <a:latin typeface="Times New Roman" panose="02020603050405020304" pitchFamily="18" charset="0"/>
                <a:ea typeface="Arimo"/>
                <a:cs typeface="Times New Roman" panose="02020603050405020304" pitchFamily="18" charset="0"/>
                <a:sym typeface="Arimo"/>
              </a:rPr>
              <a:t>Pawar Sahil Sanjay (23102156)</a:t>
            </a:r>
            <a:endParaRPr lang="zh-CN" altLang="en-US" dirty="0">
              <a:latin typeface="Times New Roman" panose="02020603050405020304" pitchFamily="18" charset="0"/>
              <a:cs typeface="Times New Roman" panose="02020603050405020304" pitchFamily="18" charset="0"/>
            </a:endParaRPr>
          </a:p>
          <a:p>
            <a:pPr algn="ctr">
              <a:lnSpc>
                <a:spcPts val="5759"/>
              </a:lnSpc>
            </a:pPr>
            <a:r>
              <a:rPr lang="en-US" sz="4800" dirty="0" err="1">
                <a:solidFill>
                  <a:srgbClr val="3F2A64"/>
                </a:solidFill>
                <a:latin typeface="Times New Roman" panose="02020603050405020304" pitchFamily="18" charset="0"/>
                <a:ea typeface="Arimo"/>
                <a:cs typeface="Times New Roman" panose="02020603050405020304" pitchFamily="18" charset="0"/>
                <a:sym typeface="Arimo"/>
              </a:rPr>
              <a:t>Oswal</a:t>
            </a:r>
            <a:r>
              <a:rPr lang="en-US" sz="4800" dirty="0">
                <a:solidFill>
                  <a:srgbClr val="3F2A64"/>
                </a:solidFill>
                <a:latin typeface="Times New Roman" panose="02020603050405020304" pitchFamily="18" charset="0"/>
                <a:ea typeface="Arimo"/>
                <a:cs typeface="Times New Roman" panose="02020603050405020304" pitchFamily="18" charset="0"/>
                <a:sym typeface="Arimo"/>
              </a:rPr>
              <a:t> Sahil Manoj (23102057)</a:t>
            </a:r>
            <a:endParaRPr lang="zh-CN" altLang="en-US" dirty="0">
              <a:latin typeface="Times New Roman" panose="02020603050405020304" pitchFamily="18" charset="0"/>
              <a:cs typeface="Times New Roman" panose="02020603050405020304" pitchFamily="18" charset="0"/>
            </a:endParaRPr>
          </a:p>
          <a:p>
            <a:pPr algn="ctr">
              <a:lnSpc>
                <a:spcPts val="5759"/>
              </a:lnSpc>
            </a:pPr>
            <a:endParaRPr lang="zh-CN" altLang="en-US" dirty="0">
              <a:latin typeface="Times New Roman" panose="02020603050405020304" pitchFamily="18" charset="0"/>
              <a:cs typeface="Times New Roman" panose="02020603050405020304" pitchFamily="18" charset="0"/>
            </a:endParaRPr>
          </a:p>
          <a:p>
            <a:pPr algn="ctr">
              <a:lnSpc>
                <a:spcPts val="5759"/>
              </a:lnSpc>
            </a:pPr>
            <a:endParaRPr lang="zh-CN" altLang="en-US" dirty="0">
              <a:latin typeface="Times New Roman" panose="02020603050405020304" pitchFamily="18" charset="0"/>
              <a:cs typeface="Times New Roman" panose="02020603050405020304" pitchFamily="18" charset="0"/>
            </a:endParaRPr>
          </a:p>
          <a:p>
            <a:pPr algn="ctr">
              <a:lnSpc>
                <a:spcPts val="3359"/>
              </a:lnSpc>
            </a:pPr>
            <a:r>
              <a:rPr lang="en-US" sz="2799" dirty="0">
                <a:solidFill>
                  <a:srgbClr val="3F2A64"/>
                </a:solidFill>
                <a:latin typeface="Times New Roman" panose="02020603050405020304" pitchFamily="18" charset="0"/>
                <a:ea typeface="Arimo"/>
                <a:cs typeface="Times New Roman" panose="02020603050405020304" pitchFamily="18" charset="0"/>
                <a:sym typeface="Arimo"/>
              </a:rPr>
              <a:t>under the guidance of</a:t>
            </a:r>
          </a:p>
          <a:p>
            <a:pPr algn="ctr">
              <a:lnSpc>
                <a:spcPts val="5520"/>
              </a:lnSpc>
            </a:pPr>
            <a:r>
              <a:rPr lang="en-US" sz="4600" dirty="0" err="1">
                <a:solidFill>
                  <a:srgbClr val="3F2A64"/>
                </a:solidFill>
                <a:latin typeface="Times New Roman" panose="02020603050405020304" pitchFamily="18" charset="0"/>
                <a:ea typeface="Arimo"/>
                <a:cs typeface="Times New Roman" panose="02020603050405020304" pitchFamily="18" charset="0"/>
                <a:sym typeface="Arimo"/>
              </a:rPr>
              <a:t>Prof.P.M.LOHOT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29015-2275-A669-F7AE-6E0C715A15AB}"/>
              </a:ext>
            </a:extLst>
          </p:cNvPr>
          <p:cNvPicPr>
            <a:picLocks noChangeAspect="1"/>
          </p:cNvPicPr>
          <p:nvPr/>
        </p:nvPicPr>
        <p:blipFill>
          <a:blip r:embed="rId2"/>
          <a:stretch>
            <a:fillRect/>
          </a:stretch>
        </p:blipFill>
        <p:spPr>
          <a:xfrm>
            <a:off x="2057400" y="1378743"/>
            <a:ext cx="14173200" cy="7529513"/>
          </a:xfrm>
          <a:prstGeom prst="rect">
            <a:avLst/>
          </a:prstGeom>
        </p:spPr>
      </p:pic>
    </p:spTree>
    <p:extLst>
      <p:ext uri="{BB962C8B-B14F-4D97-AF65-F5344CB8AC3E}">
        <p14:creationId xmlns:p14="http://schemas.microsoft.com/office/powerpoint/2010/main" val="382010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24A5C-4153-0BE2-B600-7D164342AA17}"/>
              </a:ext>
            </a:extLst>
          </p:cNvPr>
          <p:cNvSpPr txBox="1"/>
          <p:nvPr/>
        </p:nvSpPr>
        <p:spPr>
          <a:xfrm>
            <a:off x="7238999" y="419100"/>
            <a:ext cx="3810000" cy="523220"/>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Login/</a:t>
            </a:r>
            <a:r>
              <a:rPr lang="en-US" sz="2800" b="1" dirty="0" err="1">
                <a:solidFill>
                  <a:srgbClr val="7030A0"/>
                </a:solidFill>
                <a:latin typeface="Times New Roman" panose="02020603050405020304" pitchFamily="18" charset="0"/>
                <a:cs typeface="Times New Roman" panose="02020603050405020304" pitchFamily="18" charset="0"/>
              </a:rPr>
              <a:t>SignUp</a:t>
            </a:r>
            <a:r>
              <a:rPr lang="en-US" sz="2800" b="1" dirty="0">
                <a:solidFill>
                  <a:srgbClr val="7030A0"/>
                </a:solidFill>
                <a:latin typeface="Times New Roman" panose="02020603050405020304" pitchFamily="18" charset="0"/>
                <a:cs typeface="Times New Roman" panose="02020603050405020304" pitchFamily="18" charset="0"/>
              </a:rPr>
              <a:t> Page:</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51272D6-00B9-826A-05E4-8D0481E305E8}"/>
              </a:ext>
            </a:extLst>
          </p:cNvPr>
          <p:cNvPicPr>
            <a:picLocks noChangeAspect="1"/>
          </p:cNvPicPr>
          <p:nvPr/>
        </p:nvPicPr>
        <p:blipFill>
          <a:blip r:embed="rId2"/>
          <a:stretch>
            <a:fillRect/>
          </a:stretch>
        </p:blipFill>
        <p:spPr>
          <a:xfrm>
            <a:off x="609600" y="1181100"/>
            <a:ext cx="8229600" cy="4371535"/>
          </a:xfrm>
          <a:prstGeom prst="rect">
            <a:avLst/>
          </a:prstGeom>
        </p:spPr>
      </p:pic>
      <p:pic>
        <p:nvPicPr>
          <p:cNvPr id="4" name="Picture 3">
            <a:extLst>
              <a:ext uri="{FF2B5EF4-FFF2-40B4-BE49-F238E27FC236}">
                <a16:creationId xmlns:a16="http://schemas.microsoft.com/office/drawing/2014/main" id="{5D2666D0-2CD2-ED62-9E47-C342870E8ADD}"/>
              </a:ext>
            </a:extLst>
          </p:cNvPr>
          <p:cNvPicPr>
            <a:picLocks noChangeAspect="1"/>
          </p:cNvPicPr>
          <p:nvPr/>
        </p:nvPicPr>
        <p:blipFill>
          <a:blip r:embed="rId3"/>
          <a:stretch>
            <a:fillRect/>
          </a:stretch>
        </p:blipFill>
        <p:spPr>
          <a:xfrm>
            <a:off x="8991600" y="5155490"/>
            <a:ext cx="8686800" cy="4615256"/>
          </a:xfrm>
          <a:prstGeom prst="rect">
            <a:avLst/>
          </a:prstGeom>
        </p:spPr>
      </p:pic>
    </p:spTree>
    <p:extLst>
      <p:ext uri="{BB962C8B-B14F-4D97-AF65-F5344CB8AC3E}">
        <p14:creationId xmlns:p14="http://schemas.microsoft.com/office/powerpoint/2010/main" val="3428980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666BC0-835B-EA57-C797-143A2C30BEE4}"/>
              </a:ext>
            </a:extLst>
          </p:cNvPr>
          <p:cNvSpPr txBox="1"/>
          <p:nvPr/>
        </p:nvSpPr>
        <p:spPr>
          <a:xfrm>
            <a:off x="7238998" y="495300"/>
            <a:ext cx="4267201" cy="523220"/>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Income / Want list Page:</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71A18D-9FD4-1243-672A-7A66B120FEEC}"/>
              </a:ext>
            </a:extLst>
          </p:cNvPr>
          <p:cNvPicPr>
            <a:picLocks noChangeAspect="1"/>
          </p:cNvPicPr>
          <p:nvPr/>
        </p:nvPicPr>
        <p:blipFill>
          <a:blip r:embed="rId2"/>
          <a:stretch>
            <a:fillRect/>
          </a:stretch>
        </p:blipFill>
        <p:spPr>
          <a:xfrm>
            <a:off x="2352114" y="1535310"/>
            <a:ext cx="13583771" cy="7216379"/>
          </a:xfrm>
          <a:prstGeom prst="rect">
            <a:avLst/>
          </a:prstGeom>
        </p:spPr>
      </p:pic>
    </p:spTree>
    <p:extLst>
      <p:ext uri="{BB962C8B-B14F-4D97-AF65-F5344CB8AC3E}">
        <p14:creationId xmlns:p14="http://schemas.microsoft.com/office/powerpoint/2010/main" val="245989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C3461-02E5-6EA6-B023-396DF5BF3E11}"/>
              </a:ext>
            </a:extLst>
          </p:cNvPr>
          <p:cNvPicPr>
            <a:picLocks noChangeAspect="1"/>
          </p:cNvPicPr>
          <p:nvPr/>
        </p:nvPicPr>
        <p:blipFill>
          <a:blip r:embed="rId2"/>
          <a:stretch>
            <a:fillRect/>
          </a:stretch>
        </p:blipFill>
        <p:spPr>
          <a:xfrm>
            <a:off x="2295525" y="1505247"/>
            <a:ext cx="13696950" cy="7276505"/>
          </a:xfrm>
          <a:prstGeom prst="rect">
            <a:avLst/>
          </a:prstGeom>
        </p:spPr>
      </p:pic>
    </p:spTree>
    <p:extLst>
      <p:ext uri="{BB962C8B-B14F-4D97-AF65-F5344CB8AC3E}">
        <p14:creationId xmlns:p14="http://schemas.microsoft.com/office/powerpoint/2010/main" val="6271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68120-C75A-E543-53BE-8533C3056251}"/>
              </a:ext>
            </a:extLst>
          </p:cNvPr>
          <p:cNvSpPr txBox="1"/>
          <p:nvPr/>
        </p:nvSpPr>
        <p:spPr>
          <a:xfrm>
            <a:off x="7620000" y="342900"/>
            <a:ext cx="3352800" cy="523220"/>
          </a:xfrm>
          <a:prstGeom prst="rect">
            <a:avLst/>
          </a:prstGeom>
          <a:noFill/>
        </p:spPr>
        <p:txBody>
          <a:bodyPr wrap="square" rtlCol="0">
            <a:spAutoFit/>
          </a:bodyPr>
          <a:lstStyle/>
          <a:p>
            <a:r>
              <a:rPr lang="en-US" sz="2800" b="1" dirty="0">
                <a:solidFill>
                  <a:srgbClr val="7030A0"/>
                </a:solidFill>
                <a:latin typeface="Times New Roman" panose="02020603050405020304" pitchFamily="18" charset="0"/>
                <a:cs typeface="Times New Roman" panose="02020603050405020304" pitchFamily="18" charset="0"/>
              </a:rPr>
              <a:t>Expenses Page:</a:t>
            </a:r>
            <a:endParaRPr lang="en-IN" sz="2800" b="1" dirty="0">
              <a:solidFill>
                <a:srgbClr val="7030A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D17869-26BD-3BA3-1FEC-19D9A9C79A06}"/>
              </a:ext>
            </a:extLst>
          </p:cNvPr>
          <p:cNvPicPr>
            <a:picLocks noChangeAspect="1"/>
          </p:cNvPicPr>
          <p:nvPr/>
        </p:nvPicPr>
        <p:blipFill>
          <a:blip r:embed="rId2"/>
          <a:stretch>
            <a:fillRect/>
          </a:stretch>
        </p:blipFill>
        <p:spPr>
          <a:xfrm>
            <a:off x="2438400" y="1500187"/>
            <a:ext cx="13716000" cy="7286625"/>
          </a:xfrm>
          <a:prstGeom prst="rect">
            <a:avLst/>
          </a:prstGeom>
        </p:spPr>
      </p:pic>
    </p:spTree>
    <p:extLst>
      <p:ext uri="{BB962C8B-B14F-4D97-AF65-F5344CB8AC3E}">
        <p14:creationId xmlns:p14="http://schemas.microsoft.com/office/powerpoint/2010/main" val="2701672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C94018-ACD0-6969-D47B-A5C2C07CCA7D}"/>
              </a:ext>
            </a:extLst>
          </p:cNvPr>
          <p:cNvPicPr>
            <a:picLocks noChangeAspect="1"/>
          </p:cNvPicPr>
          <p:nvPr/>
        </p:nvPicPr>
        <p:blipFill>
          <a:blip r:embed="rId2"/>
          <a:stretch>
            <a:fillRect/>
          </a:stretch>
        </p:blipFill>
        <p:spPr>
          <a:xfrm>
            <a:off x="2458010" y="1591568"/>
            <a:ext cx="13371980" cy="7103864"/>
          </a:xfrm>
          <a:prstGeom prst="rect">
            <a:avLst/>
          </a:prstGeom>
        </p:spPr>
      </p:pic>
    </p:spTree>
    <p:extLst>
      <p:ext uri="{BB962C8B-B14F-4D97-AF65-F5344CB8AC3E}">
        <p14:creationId xmlns:p14="http://schemas.microsoft.com/office/powerpoint/2010/main" val="3409461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56A8A-5461-56E0-314B-7D6C46DD98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028700"/>
            <a:ext cx="7478476" cy="3972806"/>
          </a:xfrm>
          <a:prstGeom prst="rect">
            <a:avLst/>
          </a:prstGeom>
          <a:noFill/>
          <a:ln>
            <a:noFill/>
          </a:ln>
        </p:spPr>
      </p:pic>
      <p:pic>
        <p:nvPicPr>
          <p:cNvPr id="3" name="Picture 2">
            <a:extLst>
              <a:ext uri="{FF2B5EF4-FFF2-40B4-BE49-F238E27FC236}">
                <a16:creationId xmlns:a16="http://schemas.microsoft.com/office/drawing/2014/main" id="{2679D680-3469-6DD2-9C3D-95784517CE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2613" y="1028699"/>
            <a:ext cx="7478476" cy="3972143"/>
          </a:xfrm>
          <a:prstGeom prst="rect">
            <a:avLst/>
          </a:prstGeom>
          <a:noFill/>
          <a:ln>
            <a:noFill/>
          </a:ln>
        </p:spPr>
      </p:pic>
      <p:pic>
        <p:nvPicPr>
          <p:cNvPr id="4" name="Picture 3">
            <a:extLst>
              <a:ext uri="{FF2B5EF4-FFF2-40B4-BE49-F238E27FC236}">
                <a16:creationId xmlns:a16="http://schemas.microsoft.com/office/drawing/2014/main" id="{08A7A079-79AC-ADFF-0050-A7F1A8C275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0047" y="5600700"/>
            <a:ext cx="8311328" cy="4415790"/>
          </a:xfrm>
          <a:prstGeom prst="rect">
            <a:avLst/>
          </a:prstGeom>
          <a:noFill/>
          <a:ln>
            <a:noFill/>
          </a:ln>
        </p:spPr>
      </p:pic>
    </p:spTree>
    <p:extLst>
      <p:ext uri="{BB962C8B-B14F-4D97-AF65-F5344CB8AC3E}">
        <p14:creationId xmlns:p14="http://schemas.microsoft.com/office/powerpoint/2010/main" val="3090353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24477-1B9F-976A-1B11-6C81265EBA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96840"/>
            <a:ext cx="12050719" cy="8229430"/>
          </a:xfrm>
          <a:prstGeom prst="rect">
            <a:avLst/>
          </a:prstGeom>
          <a:noFill/>
          <a:ln>
            <a:noFill/>
          </a:ln>
        </p:spPr>
      </p:pic>
    </p:spTree>
    <p:extLst>
      <p:ext uri="{BB962C8B-B14F-4D97-AF65-F5344CB8AC3E}">
        <p14:creationId xmlns:p14="http://schemas.microsoft.com/office/powerpoint/2010/main" val="375224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B2F55B-15A3-E9D0-F06D-8F718DABA7E6}"/>
              </a:ext>
            </a:extLst>
          </p:cNvPr>
          <p:cNvPicPr>
            <a:picLocks noChangeAspect="1"/>
          </p:cNvPicPr>
          <p:nvPr/>
        </p:nvPicPr>
        <p:blipFill>
          <a:blip r:embed="rId2"/>
          <a:stretch>
            <a:fillRect/>
          </a:stretch>
        </p:blipFill>
        <p:spPr>
          <a:xfrm>
            <a:off x="3200401" y="707977"/>
            <a:ext cx="11506200" cy="8586717"/>
          </a:xfrm>
          <a:prstGeom prst="rect">
            <a:avLst/>
          </a:prstGeom>
        </p:spPr>
      </p:pic>
    </p:spTree>
    <p:extLst>
      <p:ext uri="{BB962C8B-B14F-4D97-AF65-F5344CB8AC3E}">
        <p14:creationId xmlns:p14="http://schemas.microsoft.com/office/powerpoint/2010/main" val="3103579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FAB1B-CBB7-030E-FDBF-AF501DF2B6D4}"/>
              </a:ext>
            </a:extLst>
          </p:cNvPr>
          <p:cNvPicPr>
            <a:picLocks noChangeAspect="1"/>
          </p:cNvPicPr>
          <p:nvPr/>
        </p:nvPicPr>
        <p:blipFill>
          <a:blip r:embed="rId2"/>
          <a:stretch>
            <a:fillRect/>
          </a:stretch>
        </p:blipFill>
        <p:spPr>
          <a:xfrm>
            <a:off x="1981200" y="723900"/>
            <a:ext cx="13983701" cy="8915400"/>
          </a:xfrm>
          <a:prstGeom prst="rect">
            <a:avLst/>
          </a:prstGeom>
        </p:spPr>
      </p:pic>
    </p:spTree>
    <p:extLst>
      <p:ext uri="{BB962C8B-B14F-4D97-AF65-F5344CB8AC3E}">
        <p14:creationId xmlns:p14="http://schemas.microsoft.com/office/powerpoint/2010/main" val="201380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extBox 2"/>
          <p:cNvSpPr txBox="1"/>
          <p:nvPr/>
        </p:nvSpPr>
        <p:spPr>
          <a:xfrm>
            <a:off x="876300" y="721995"/>
            <a:ext cx="15354806" cy="1068819"/>
          </a:xfrm>
          <a:prstGeom prst="rect">
            <a:avLst/>
          </a:prstGeom>
        </p:spPr>
        <p:txBody>
          <a:bodyPr lIns="0" tIns="0" rIns="0" bIns="0" rtlCol="0" anchor="t">
            <a:spAutoFit/>
          </a:bodyPr>
          <a:lstStyle/>
          <a:p>
            <a:pPr algn="l">
              <a:lnSpc>
                <a:spcPts val="8280"/>
              </a:lnSpc>
            </a:pPr>
            <a:r>
              <a:rPr lang="en-US" sz="9000" b="1" dirty="0" err="1">
                <a:solidFill>
                  <a:srgbClr val="593C8F"/>
                </a:solidFill>
                <a:latin typeface="Times New Roman" panose="02020603050405020304" pitchFamily="18" charset="0"/>
                <a:ea typeface="League Spartan"/>
                <a:cs typeface="Times New Roman" panose="02020603050405020304" pitchFamily="18" charset="0"/>
                <a:sym typeface="League Spartan"/>
              </a:rPr>
              <a:t>SpendWise</a:t>
            </a:r>
            <a:r>
              <a:rPr lang="en-US" sz="9000" dirty="0">
                <a:solidFill>
                  <a:srgbClr val="593C8F"/>
                </a:solidFill>
                <a:latin typeface="Times New Roman" panose="02020603050405020304" pitchFamily="18" charset="0"/>
                <a:ea typeface="League Spartan"/>
                <a:cs typeface="Times New Roman" panose="02020603050405020304" pitchFamily="18" charset="0"/>
                <a:sym typeface="League Spartan"/>
              </a:rPr>
              <a:t> </a:t>
            </a:r>
          </a:p>
        </p:txBody>
      </p:sp>
      <p:sp>
        <p:nvSpPr>
          <p:cNvPr id="3" name="Rectangle 2">
            <a:extLst>
              <a:ext uri="{FF2B5EF4-FFF2-40B4-BE49-F238E27FC236}">
                <a16:creationId xmlns:a16="http://schemas.microsoft.com/office/drawing/2014/main" id="{84F16C03-22BA-464A-F918-7AAF392C62F9}"/>
              </a:ext>
            </a:extLst>
          </p:cNvPr>
          <p:cNvSpPr>
            <a:spLocks noChangeArrowheads="1"/>
          </p:cNvSpPr>
          <p:nvPr/>
        </p:nvSpPr>
        <p:spPr bwMode="auto">
          <a:xfrm rot="10800000" flipV="1">
            <a:off x="457198" y="3378696"/>
            <a:ext cx="762000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latin typeface="Times New Roman" panose="02020603050405020304" pitchFamily="18" charset="0"/>
                <a:cs typeface="Times New Roman" panose="02020603050405020304" pitchFamily="18" charset="0"/>
              </a:rPr>
              <a:t>Problem Statement:</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SpendWise</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website is designed to help students track their daily expenses and income. It provides a convenient and efficient way to manage their finances, reducing the stress and anxiety associated with managing expenses. The website functions as a digital diary, recording expenses and alerting users when they exceed their daily limit. This helps students avoid overspending and maintain a balanced budget. If a user spends less than their daily limit, the remaining money is added to their savings. The project aims to create a smoother and more efficient way for students to manage their finances and focus on their careers.</a:t>
            </a:r>
          </a:p>
        </p:txBody>
      </p:sp>
      <p:pic>
        <p:nvPicPr>
          <p:cNvPr id="6" name="Picture 5">
            <a:extLst>
              <a:ext uri="{FF2B5EF4-FFF2-40B4-BE49-F238E27FC236}">
                <a16:creationId xmlns:a16="http://schemas.microsoft.com/office/drawing/2014/main" id="{84AA40E0-AE7E-4124-4D0F-8BD4F8EDE6F3}"/>
              </a:ext>
            </a:extLst>
          </p:cNvPr>
          <p:cNvPicPr>
            <a:picLocks noChangeAspect="1"/>
          </p:cNvPicPr>
          <p:nvPr/>
        </p:nvPicPr>
        <p:blipFill>
          <a:blip r:embed="rId2" cstate="print">
            <a:extLst>
              <a:ext uri="{28A0092B-C50C-407E-A947-70E740481C1C}">
                <a14:useLocalDpi xmlns:a14="http://schemas.microsoft.com/office/drawing/2010/main" val="0"/>
              </a:ext>
            </a:extLst>
          </a:blip>
          <a:srcRect l="5030" t="12222" r="6769"/>
          <a:stretch/>
        </p:blipFill>
        <p:spPr>
          <a:xfrm>
            <a:off x="9601199" y="1257300"/>
            <a:ext cx="8686801" cy="9029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E082-38C8-B769-BEFE-CB10F96AD0CD}"/>
              </a:ext>
            </a:extLst>
          </p:cNvPr>
          <p:cNvSpPr>
            <a:spLocks noGrp="1"/>
          </p:cNvSpPr>
          <p:nvPr>
            <p:ph type="title"/>
          </p:nvPr>
        </p:nvSpPr>
        <p:spPr>
          <a:xfrm>
            <a:off x="5029200" y="4000500"/>
            <a:ext cx="8229600" cy="1143000"/>
          </a:xfrm>
        </p:spPr>
        <p:txBody>
          <a:bodyPr>
            <a:noAutofit/>
          </a:bodyPr>
          <a:lstStyle/>
          <a:p>
            <a:r>
              <a:rPr lang="en-IN" sz="9600" b="1" dirty="0">
                <a:solidFill>
                  <a:srgbClr val="7030A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5011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2"/>
          <p:cNvSpPr txBox="1"/>
          <p:nvPr/>
        </p:nvSpPr>
        <p:spPr>
          <a:xfrm>
            <a:off x="952502" y="1104900"/>
            <a:ext cx="4914900" cy="548227"/>
          </a:xfrm>
          <a:prstGeom prst="rect">
            <a:avLst/>
          </a:prstGeom>
        </p:spPr>
        <p:txBody>
          <a:bodyPr wrap="square" lIns="0" tIns="0" rIns="0" bIns="0" rtlCol="0" anchor="t">
            <a:spAutoFit/>
          </a:bodyPr>
          <a:lstStyle/>
          <a:p>
            <a:pPr algn="l">
              <a:lnSpc>
                <a:spcPts val="3231"/>
              </a:lnSpc>
            </a:pPr>
            <a:r>
              <a:rPr lang="en-US" sz="8000" b="1" dirty="0">
                <a:solidFill>
                  <a:srgbClr val="593C8F"/>
                </a:solidFill>
                <a:latin typeface="Times New Roman" panose="02020603050405020304" pitchFamily="18" charset="0"/>
                <a:ea typeface="Canva Sans Bold"/>
                <a:cs typeface="Times New Roman" panose="02020603050405020304" pitchFamily="18" charset="0"/>
                <a:sym typeface="Canva Sans Bold"/>
              </a:rPr>
              <a:t>Features</a:t>
            </a:r>
          </a:p>
        </p:txBody>
      </p:sp>
      <p:pic>
        <p:nvPicPr>
          <p:cNvPr id="3" name="Picture 2">
            <a:extLst>
              <a:ext uri="{FF2B5EF4-FFF2-40B4-BE49-F238E27FC236}">
                <a16:creationId xmlns:a16="http://schemas.microsoft.com/office/drawing/2014/main" id="{F429EAF1-CE04-7027-E66C-E0C409C72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2" y="0"/>
            <a:ext cx="10401298" cy="10287000"/>
          </a:xfrm>
          <a:prstGeom prst="rect">
            <a:avLst/>
          </a:prstGeom>
        </p:spPr>
      </p:pic>
      <p:pic>
        <p:nvPicPr>
          <p:cNvPr id="1026" name="Picture 2" descr="21 Icons ideas | free download, icon, download">
            <a:extLst>
              <a:ext uri="{FF2B5EF4-FFF2-40B4-BE49-F238E27FC236}">
                <a16:creationId xmlns:a16="http://schemas.microsoft.com/office/drawing/2014/main" id="{4898494F-6AF5-2B15-E520-CAFD744670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46" b="89831" l="9746" r="92797">
                        <a14:foregroundMark x1="10169" y1="48729" x2="10169" y2="48729"/>
                        <a14:foregroundMark x1="92797" y1="58051" x2="92797" y2="58051"/>
                        <a14:foregroundMark x1="47881" y1="9746" x2="47881" y2="9746"/>
                      </a14:backgroundRemoval>
                    </a14:imgEffect>
                  </a14:imgLayer>
                </a14:imgProps>
              </a:ext>
              <a:ext uri="{28A0092B-C50C-407E-A947-70E740481C1C}">
                <a14:useLocalDpi xmlns:a14="http://schemas.microsoft.com/office/drawing/2010/main" val="0"/>
              </a:ext>
            </a:extLst>
          </a:blip>
          <a:srcRect/>
          <a:stretch>
            <a:fillRect/>
          </a:stretch>
        </p:blipFill>
        <p:spPr bwMode="auto">
          <a:xfrm>
            <a:off x="11049000" y="4126468"/>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Icons , add to cart button transparent background PNG clipart |  HiClipart">
            <a:extLst>
              <a:ext uri="{FF2B5EF4-FFF2-40B4-BE49-F238E27FC236}">
                <a16:creationId xmlns:a16="http://schemas.microsoft.com/office/drawing/2014/main" id="{7FD6AE9C-7954-B53F-9C65-F007F7DC3A4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67" b="96667" l="2667" r="97667">
                        <a14:foregroundMark x1="31333" y1="7000" x2="43500" y2="167"/>
                        <a14:foregroundMark x1="36500" y1="96167" x2="53667" y2="96833"/>
                        <a14:foregroundMark x1="53667" y1="96833" x2="66667" y2="96167"/>
                        <a14:foregroundMark x1="74167" y1="43333" x2="82167" y2="79500"/>
                        <a14:foregroundMark x1="9667" y1="40833" x2="90833" y2="53333"/>
                        <a14:foregroundMark x1="14500" y1="43667" x2="40333" y2="81000"/>
                        <a14:foregroundMark x1="92833" y1="38167" x2="45500" y2="80667"/>
                        <a14:foregroundMark x1="45500" y1="80667" x2="44500" y2="81000"/>
                        <a14:foregroundMark x1="45833" y1="35333" x2="48333" y2="58500"/>
                        <a14:foregroundMark x1="47333" y1="26333" x2="55167" y2="46833"/>
                        <a14:foregroundMark x1="26167" y1="43000" x2="47667" y2="61000"/>
                        <a14:foregroundMark x1="50000" y1="65333" x2="57333" y2="76500"/>
                        <a14:foregroundMark x1="39000" y1="3000" x2="20500" y2="11500"/>
                        <a14:foregroundMark x1="20500" y1="11500" x2="15833" y2="20167"/>
                        <a14:foregroundMark x1="11000" y1="26333" x2="2667" y2="54667"/>
                        <a14:foregroundMark x1="6833" y1="66500" x2="22833" y2="86500"/>
                        <a14:foregroundMark x1="66333" y1="94333" x2="91167" y2="72333"/>
                        <a14:foregroundMark x1="81500" y1="14000" x2="90667" y2="29167"/>
                        <a14:foregroundMark x1="90667" y1="29167" x2="95333" y2="63667"/>
                        <a14:foregroundMark x1="95333" y1="63667" x2="95333" y2="63667"/>
                        <a14:foregroundMark x1="48000" y1="5333" x2="70333" y2="8167"/>
                        <a14:foregroundMark x1="70333" y1="8167" x2="80000" y2="13667"/>
                        <a14:foregroundMark x1="95333" y1="39167" x2="95333" y2="52333"/>
                        <a14:foregroundMark x1="97333" y1="49167" x2="97667" y2="56167"/>
                      </a14:backgroundRemoval>
                    </a14:imgEffect>
                  </a14:imgLayer>
                </a14:imgProps>
              </a:ext>
              <a:ext uri="{28A0092B-C50C-407E-A947-70E740481C1C}">
                <a14:useLocalDpi xmlns:a14="http://schemas.microsoft.com/office/drawing/2010/main" val="0"/>
              </a:ext>
            </a:extLst>
          </a:blip>
          <a:srcRect/>
          <a:stretch>
            <a:fillRect/>
          </a:stretch>
        </p:blipFill>
        <p:spPr bwMode="auto">
          <a:xfrm>
            <a:off x="11252149" y="2510726"/>
            <a:ext cx="1092251" cy="1092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6A1B75-3693-ED79-24EB-E2C6132FCB2B}"/>
              </a:ext>
            </a:extLst>
          </p:cNvPr>
          <p:cNvSpPr txBox="1"/>
          <p:nvPr/>
        </p:nvSpPr>
        <p:spPr>
          <a:xfrm>
            <a:off x="952502" y="2358122"/>
            <a:ext cx="7124698" cy="3970318"/>
          </a:xfrm>
          <a:prstGeom prst="rect">
            <a:avLst/>
          </a:prstGeom>
          <a:noFill/>
        </p:spPr>
        <p:txBody>
          <a:bodyPr wrap="square" rtlCol="0">
            <a:spAutoFit/>
          </a:bodyPr>
          <a:lstStyle/>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Multiple Accounts</a:t>
            </a:r>
          </a:p>
          <a:p>
            <a:pPr marL="342900" indent="-342900">
              <a:buFont typeface="Wingdings" panose="05000000000000000000" pitchFamily="2" charset="2"/>
              <a:buChar char="v"/>
            </a:pPr>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Add Expenses</a:t>
            </a:r>
          </a:p>
          <a:p>
            <a:pPr marL="342900" indent="-342900">
              <a:buFont typeface="Wingdings" panose="05000000000000000000" pitchFamily="2" charset="2"/>
              <a:buChar char="v"/>
            </a:pPr>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Add Category</a:t>
            </a:r>
          </a:p>
          <a:p>
            <a:pPr marL="342900" indent="-342900">
              <a:buFont typeface="Wingdings" panose="05000000000000000000" pitchFamily="2" charset="2"/>
              <a:buChar char="v"/>
            </a:pPr>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Filter Transaction View</a:t>
            </a:r>
          </a:p>
          <a:p>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Results</a:t>
            </a: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extBox 2"/>
          <p:cNvSpPr txBox="1"/>
          <p:nvPr/>
        </p:nvSpPr>
        <p:spPr>
          <a:xfrm>
            <a:off x="914400" y="647700"/>
            <a:ext cx="7398919" cy="793487"/>
          </a:xfrm>
          <a:prstGeom prst="rect">
            <a:avLst/>
          </a:prstGeom>
        </p:spPr>
        <p:txBody>
          <a:bodyPr lIns="0" tIns="0" rIns="0" bIns="0" rtlCol="0" anchor="t">
            <a:spAutoFit/>
          </a:bodyPr>
          <a:lstStyle/>
          <a:p>
            <a:pPr algn="l">
              <a:lnSpc>
                <a:spcPts val="6041"/>
              </a:lnSpc>
            </a:pPr>
            <a:r>
              <a:rPr lang="en-US" sz="7200" b="1" dirty="0">
                <a:solidFill>
                  <a:srgbClr val="593C8F"/>
                </a:solidFill>
                <a:latin typeface="Times New Roman" panose="02020603050405020304" pitchFamily="18" charset="0"/>
                <a:ea typeface="Poppins Bold"/>
                <a:cs typeface="Times New Roman" panose="02020603050405020304" pitchFamily="18" charset="0"/>
                <a:sym typeface="Poppins Bold"/>
              </a:rPr>
              <a:t>Site Map</a:t>
            </a:r>
          </a:p>
        </p:txBody>
      </p:sp>
      <p:pic>
        <p:nvPicPr>
          <p:cNvPr id="4" name="Picture 3">
            <a:extLst>
              <a:ext uri="{FF2B5EF4-FFF2-40B4-BE49-F238E27FC236}">
                <a16:creationId xmlns:a16="http://schemas.microsoft.com/office/drawing/2014/main" id="{50534F69-BAE4-CEC5-855D-747519EDD7C0}"/>
              </a:ext>
            </a:extLst>
          </p:cNvPr>
          <p:cNvPicPr>
            <a:picLocks noChangeAspect="1"/>
          </p:cNvPicPr>
          <p:nvPr/>
        </p:nvPicPr>
        <p:blipFill>
          <a:blip r:embed="rId2">
            <a:extLst>
              <a:ext uri="{28A0092B-C50C-407E-A947-70E740481C1C}">
                <a14:useLocalDpi xmlns:a14="http://schemas.microsoft.com/office/drawing/2010/main" val="0"/>
              </a:ext>
            </a:extLst>
          </a:blip>
          <a:srcRect l="29164" t="2587" r="28748" b="2587"/>
          <a:stretch/>
        </p:blipFill>
        <p:spPr>
          <a:xfrm>
            <a:off x="5867102" y="1181100"/>
            <a:ext cx="6553795" cy="83058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CC80-AC11-E248-8B40-5B80FD61CF4D}"/>
              </a:ext>
            </a:extLst>
          </p:cNvPr>
          <p:cNvSpPr>
            <a:spLocks noGrp="1"/>
          </p:cNvSpPr>
          <p:nvPr>
            <p:ph type="title"/>
          </p:nvPr>
        </p:nvSpPr>
        <p:spPr>
          <a:xfrm>
            <a:off x="228600" y="510176"/>
            <a:ext cx="8229600" cy="1143000"/>
          </a:xfrm>
        </p:spPr>
        <p:txBody>
          <a:bodyPr>
            <a:normAutofit/>
          </a:bodyPr>
          <a:lstStyle/>
          <a:p>
            <a:r>
              <a:rPr lang="en-IN" sz="6600" b="1" dirty="0">
                <a:solidFill>
                  <a:srgbClr val="7030A0"/>
                </a:solidFill>
                <a:latin typeface="Times New Roman" panose="02020603050405020304" pitchFamily="18" charset="0"/>
                <a:cs typeface="Times New Roman" panose="02020603050405020304" pitchFamily="18" charset="0"/>
              </a:rPr>
              <a:t>Objective Review</a:t>
            </a:r>
          </a:p>
        </p:txBody>
      </p:sp>
      <p:sp>
        <p:nvSpPr>
          <p:cNvPr id="5" name="Rectangle 2">
            <a:extLst>
              <a:ext uri="{FF2B5EF4-FFF2-40B4-BE49-F238E27FC236}">
                <a16:creationId xmlns:a16="http://schemas.microsoft.com/office/drawing/2014/main" id="{142947A5-6CD5-A5D4-0D85-0F2B336068E0}"/>
              </a:ext>
            </a:extLst>
          </p:cNvPr>
          <p:cNvSpPr>
            <a:spLocks noGrp="1" noChangeArrowheads="1"/>
          </p:cNvSpPr>
          <p:nvPr>
            <p:ph idx="1"/>
          </p:nvPr>
        </p:nvSpPr>
        <p:spPr bwMode="auto">
          <a:xfrm>
            <a:off x="304800" y="2227302"/>
            <a:ext cx="9144000"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Basic Conceptualization: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Achieved – Core concept defined for tracking student expenses.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sz="2400" dirty="0">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Course Completion: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
            </a:r>
            <a:r>
              <a:rPr lang="en-US" altLang="en-US" sz="2400" dirty="0">
                <a:latin typeface="Times New Roman" panose="02020603050405020304" pitchFamily="18" charset="0"/>
                <a:cs typeface="Times New Roman" panose="02020603050405020304" pitchFamily="18" charset="0"/>
              </a:rPr>
              <a:t>ompleted</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Progress – Initial wireframes and mockups created, final website</a:t>
            </a:r>
            <a:r>
              <a:rPr lang="en-US" altLang="en-US" sz="2400" dirty="0">
                <a:latin typeface="Times New Roman" panose="02020603050405020304" pitchFamily="18" charset="0"/>
                <a:cs typeface="Times New Roman" panose="02020603050405020304" pitchFamily="18" charset="0"/>
              </a:rPr>
              <a:t> approval</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pending.</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 Development: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Completed – Core screens (login, dashboard, expense input)</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Integration: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Started</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next step involves connecting frontend with backend.</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 Pending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frontend testing is done. Backend testing is pending.</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EB158B-3C0B-D374-8266-309017ACDE66}"/>
              </a:ext>
            </a:extLst>
          </p:cNvPr>
          <p:cNvPicPr>
            <a:picLocks noChangeAspect="1"/>
          </p:cNvPicPr>
          <p:nvPr/>
        </p:nvPicPr>
        <p:blipFill>
          <a:blip r:embed="rId2" cstate="print">
            <a:extLst>
              <a:ext uri="{28A0092B-C50C-407E-A947-70E740481C1C}">
                <a14:useLocalDpi xmlns:a14="http://schemas.microsoft.com/office/drawing/2010/main" val="0"/>
              </a:ext>
            </a:extLst>
          </a:blip>
          <a:srcRect l="6262" r="8889"/>
          <a:stretch/>
        </p:blipFill>
        <p:spPr>
          <a:xfrm>
            <a:off x="9448800" y="1081677"/>
            <a:ext cx="8839200" cy="8123646"/>
          </a:xfrm>
          <a:prstGeom prst="rect">
            <a:avLst/>
          </a:prstGeom>
        </p:spPr>
      </p:pic>
    </p:spTree>
    <p:extLst>
      <p:ext uri="{BB962C8B-B14F-4D97-AF65-F5344CB8AC3E}">
        <p14:creationId xmlns:p14="http://schemas.microsoft.com/office/powerpoint/2010/main" val="403654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FE4A-2F0B-E4FE-86FC-B6FFA89E35DE}"/>
              </a:ext>
            </a:extLst>
          </p:cNvPr>
          <p:cNvSpPr>
            <a:spLocks noGrp="1"/>
          </p:cNvSpPr>
          <p:nvPr>
            <p:ph type="ctrTitle"/>
          </p:nvPr>
        </p:nvSpPr>
        <p:spPr>
          <a:xfrm>
            <a:off x="-228600" y="342900"/>
            <a:ext cx="11049000" cy="1470025"/>
          </a:xfrm>
        </p:spPr>
        <p:txBody>
          <a:bodyPr>
            <a:noAutofit/>
          </a:bodyPr>
          <a:lstStyle/>
          <a:p>
            <a:r>
              <a:rPr lang="en-IN" sz="6600" b="1" dirty="0">
                <a:solidFill>
                  <a:srgbClr val="7030A0"/>
                </a:solidFill>
                <a:latin typeface="Times New Roman" panose="02020603050405020304" pitchFamily="18" charset="0"/>
                <a:cs typeface="Times New Roman" panose="02020603050405020304" pitchFamily="18" charset="0"/>
              </a:rPr>
              <a:t>Work Completion Status</a:t>
            </a:r>
          </a:p>
        </p:txBody>
      </p:sp>
      <p:sp>
        <p:nvSpPr>
          <p:cNvPr id="3" name="Subtitle 2">
            <a:extLst>
              <a:ext uri="{FF2B5EF4-FFF2-40B4-BE49-F238E27FC236}">
                <a16:creationId xmlns:a16="http://schemas.microsoft.com/office/drawing/2014/main" id="{4900AE64-CE8B-3E0C-8F01-6594BAF84BB0}"/>
              </a:ext>
            </a:extLst>
          </p:cNvPr>
          <p:cNvSpPr>
            <a:spLocks noGrp="1"/>
          </p:cNvSpPr>
          <p:nvPr>
            <p:ph type="subTitle" idx="1"/>
          </p:nvPr>
        </p:nvSpPr>
        <p:spPr>
          <a:xfrm>
            <a:off x="461961" y="2247900"/>
            <a:ext cx="8682039" cy="7696200"/>
          </a:xfrm>
        </p:spPr>
        <p:txBody>
          <a:bodyPr>
            <a:normAutofit/>
          </a:bodyPr>
          <a:lstStyle/>
          <a:p>
            <a:pPr marL="457200" indent="-45720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Project Planning: </a:t>
            </a:r>
            <a:r>
              <a:rPr lang="en-US" sz="2400" dirty="0">
                <a:solidFill>
                  <a:schemeClr val="tx1"/>
                </a:solidFill>
                <a:latin typeface="Times New Roman" panose="02020603050405020304" pitchFamily="18" charset="0"/>
                <a:cs typeface="Times New Roman" panose="02020603050405020304" pitchFamily="18" charset="0"/>
              </a:rPr>
              <a:t>Completed. Objectives and scope defined.</a:t>
            </a:r>
          </a:p>
          <a:p>
            <a:pPr marL="457200" indent="-457200" algn="just">
              <a:buFont typeface="Wingdings" panose="05000000000000000000" pitchFamily="2" charset="2"/>
              <a:buChar char="v"/>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Design Phase: </a:t>
            </a:r>
            <a:r>
              <a:rPr lang="en-US" sz="2400" dirty="0">
                <a:solidFill>
                  <a:schemeClr val="tx1"/>
                </a:solidFill>
                <a:latin typeface="Times New Roman" panose="02020603050405020304" pitchFamily="18" charset="0"/>
                <a:cs typeface="Times New Roman" panose="02020603050405020304" pitchFamily="18" charset="0"/>
              </a:rPr>
              <a:t>Completed. User interface layout and features are designed.</a:t>
            </a:r>
          </a:p>
          <a:p>
            <a:pPr marL="457200" indent="-457200" algn="just">
              <a:buFont typeface="Wingdings" panose="05000000000000000000" pitchFamily="2" charset="2"/>
              <a:buChar char="v"/>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Front-end Development: </a:t>
            </a:r>
            <a:r>
              <a:rPr lang="en-US" sz="2400" dirty="0">
                <a:solidFill>
                  <a:schemeClr val="tx1"/>
                </a:solidFill>
                <a:latin typeface="Times New Roman" panose="02020603050405020304" pitchFamily="18" charset="0"/>
                <a:cs typeface="Times New Roman" panose="02020603050405020304" pitchFamily="18" charset="0"/>
              </a:rPr>
              <a:t>Completed</a:t>
            </a:r>
            <a:r>
              <a:rPr lang="en-US" sz="2400" b="1"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Basic structure and UI components are being implemented </a:t>
            </a:r>
            <a:r>
              <a:rPr lang="en-IN" sz="2400" dirty="0">
                <a:solidFill>
                  <a:schemeClr val="tx1"/>
                </a:solidFill>
                <a:latin typeface="Times New Roman" panose="02020603050405020304" pitchFamily="18" charset="0"/>
                <a:cs typeface="Times New Roman" panose="02020603050405020304" pitchFamily="18" charset="0"/>
              </a:rPr>
              <a:t>core screens like login page.</a:t>
            </a:r>
          </a:p>
          <a:p>
            <a:pPr marL="457200" indent="-457200" algn="just">
              <a:buFont typeface="Wingdings" panose="05000000000000000000" pitchFamily="2" charset="2"/>
              <a:buChar char="v"/>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Back-end Development:  </a:t>
            </a:r>
            <a:r>
              <a:rPr lang="en-US" sz="2400" dirty="0">
                <a:solidFill>
                  <a:schemeClr val="tx1"/>
                </a:solidFill>
                <a:latin typeface="Times New Roman" panose="02020603050405020304" pitchFamily="18" charset="0"/>
                <a:cs typeface="Times New Roman" panose="02020603050405020304" pitchFamily="18" charset="0"/>
              </a:rPr>
              <a:t>Started Database setup and server-side logic still pending.</a:t>
            </a:r>
          </a:p>
          <a:p>
            <a:pPr marL="457200" indent="-457200" algn="just">
              <a:buFont typeface="Wingdings" panose="05000000000000000000" pitchFamily="2" charset="2"/>
              <a:buChar char="v"/>
            </a:pP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Integration: </a:t>
            </a:r>
            <a:r>
              <a:rPr lang="en-US" sz="2400" dirty="0">
                <a:solidFill>
                  <a:schemeClr val="tx1"/>
                </a:solidFill>
                <a:latin typeface="Times New Roman" panose="02020603050405020304" pitchFamily="18" charset="0"/>
                <a:cs typeface="Times New Roman" panose="02020603050405020304" pitchFamily="18" charset="0"/>
              </a:rPr>
              <a:t>Not started. Will begin once front-end and back-end development are complete.</a:t>
            </a:r>
          </a:p>
          <a:p>
            <a:pPr marL="457200" indent="-457200" algn="just">
              <a:buFont typeface="Wingdings" panose="05000000000000000000" pitchFamily="2" charset="2"/>
              <a:buChar char="v"/>
            </a:pP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Overall, the project is in the early development phase, with design and initial back-end work underway.</a:t>
            </a: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2050" name="Picture 2" descr="A man stands next to a clipboard holding a checklist Online employment contract Simple and minimalist flat Vector Illustration">
            <a:extLst>
              <a:ext uri="{FF2B5EF4-FFF2-40B4-BE49-F238E27FC236}">
                <a16:creationId xmlns:a16="http://schemas.microsoft.com/office/drawing/2014/main" id="{7C5D144A-AF74-5CC3-79D9-FBA8795B0A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8" t="7287" r="4455" b="9312"/>
          <a:stretch/>
        </p:blipFill>
        <p:spPr bwMode="auto">
          <a:xfrm>
            <a:off x="9540239" y="1409700"/>
            <a:ext cx="8747761" cy="797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12C4-1626-F2E8-FC9A-5A29EEF758BC}"/>
              </a:ext>
            </a:extLst>
          </p:cNvPr>
          <p:cNvSpPr>
            <a:spLocks noGrp="1"/>
          </p:cNvSpPr>
          <p:nvPr>
            <p:ph type="ctrTitle"/>
          </p:nvPr>
        </p:nvSpPr>
        <p:spPr>
          <a:xfrm>
            <a:off x="4838700" y="-19050"/>
            <a:ext cx="8610600" cy="1470025"/>
          </a:xfrm>
        </p:spPr>
        <p:txBody>
          <a:bodyPr>
            <a:noAutofit/>
          </a:bodyPr>
          <a:lstStyle/>
          <a:p>
            <a:br>
              <a:rPr lang="en-IN" sz="6600" b="1" dirty="0">
                <a:solidFill>
                  <a:srgbClr val="7030A0"/>
                </a:solidFill>
                <a:latin typeface="Times New Roman" panose="02020603050405020304" pitchFamily="18" charset="0"/>
                <a:cs typeface="Times New Roman" panose="02020603050405020304" pitchFamily="18" charset="0"/>
              </a:rPr>
            </a:br>
            <a:r>
              <a:rPr lang="en-IN" sz="6600" b="1" dirty="0">
                <a:solidFill>
                  <a:srgbClr val="7030A0"/>
                </a:solidFill>
                <a:latin typeface="Times New Roman" panose="02020603050405020304" pitchFamily="18" charset="0"/>
                <a:cs typeface="Times New Roman" panose="02020603050405020304" pitchFamily="18" charset="0"/>
              </a:rPr>
              <a:t>Certification</a:t>
            </a:r>
          </a:p>
        </p:txBody>
      </p:sp>
      <p:sp>
        <p:nvSpPr>
          <p:cNvPr id="3" name="Subtitle 2">
            <a:extLst>
              <a:ext uri="{FF2B5EF4-FFF2-40B4-BE49-F238E27FC236}">
                <a16:creationId xmlns:a16="http://schemas.microsoft.com/office/drawing/2014/main" id="{BC94B965-6EBD-F111-ECE5-991FF37B72CD}"/>
              </a:ext>
            </a:extLst>
          </p:cNvPr>
          <p:cNvSpPr>
            <a:spLocks noGrp="1"/>
          </p:cNvSpPr>
          <p:nvPr>
            <p:ph type="subTitle" idx="1"/>
          </p:nvPr>
        </p:nvSpPr>
        <p:spPr>
          <a:xfrm>
            <a:off x="914400" y="1676399"/>
            <a:ext cx="16459200" cy="7696200"/>
          </a:xfrm>
        </p:spPr>
        <p:txBody>
          <a:bodyPr>
            <a:normAutofit/>
          </a:bodyPr>
          <a:lstStyle/>
          <a:p>
            <a:pPr algn="l"/>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The certification course related to Android Development has been selected, and enrollment is completed. The course has been completed by each member of the group, overing the basics of Android Studio &amp; website development. The certificate of all members is listed below.</a:t>
            </a:r>
          </a:p>
          <a:p>
            <a:pPr marL="457200" indent="-457200" algn="l">
              <a:buFont typeface="Wingdings" panose="05000000000000000000" pitchFamily="2" charset="2"/>
              <a:buChar char="v"/>
            </a:pPr>
            <a:endParaRPr lang="en-IN" sz="2800" b="1" dirty="0">
              <a:solidFill>
                <a:schemeClr val="tx1"/>
              </a:solidFill>
              <a:latin typeface="Times New Roman" panose="02020603050405020304" pitchFamily="18" charset="0"/>
              <a:cs typeface="Times New Roman" panose="02020603050405020304" pitchFamily="18" charset="0"/>
            </a:endParaRPr>
          </a:p>
          <a:p>
            <a:pPr algn="l"/>
            <a:endParaRPr lang="en-IN" sz="2800" b="1" dirty="0">
              <a:solidFill>
                <a:schemeClr val="tx1"/>
              </a:solidFill>
              <a:latin typeface="Times New Roman" panose="02020603050405020304" pitchFamily="18" charset="0"/>
              <a:cs typeface="Times New Roman" panose="02020603050405020304" pitchFamily="18" charset="0"/>
            </a:endParaRPr>
          </a:p>
          <a:p>
            <a:pPr algn="l"/>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E30E8B-BF13-A9E7-9862-455948D3C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8" y="4471029"/>
            <a:ext cx="5715000" cy="50995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822CCBD-0813-43B5-C452-F794E187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4471030"/>
            <a:ext cx="5943600" cy="509952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1A3867E-4E91-7722-A85E-150A4B53ADAD}"/>
              </a:ext>
            </a:extLst>
          </p:cNvPr>
          <p:cNvPicPr>
            <a:picLocks noChangeAspect="1"/>
          </p:cNvPicPr>
          <p:nvPr/>
        </p:nvPicPr>
        <p:blipFill>
          <a:blip r:embed="rId4">
            <a:extLst>
              <a:ext uri="{28A0092B-C50C-407E-A947-70E740481C1C}">
                <a14:useLocalDpi xmlns:a14="http://schemas.microsoft.com/office/drawing/2010/main" val="0"/>
              </a:ext>
            </a:extLst>
          </a:blip>
          <a:srcRect l="1602" t="-1025" r="-80" b="1025"/>
          <a:stretch/>
        </p:blipFill>
        <p:spPr>
          <a:xfrm>
            <a:off x="12287249" y="4471030"/>
            <a:ext cx="5853113" cy="50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003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16A5-36C0-57A8-DDBF-79727516BB21}"/>
              </a:ext>
            </a:extLst>
          </p:cNvPr>
          <p:cNvSpPr>
            <a:spLocks noGrp="1"/>
          </p:cNvSpPr>
          <p:nvPr>
            <p:ph type="ctrTitle"/>
          </p:nvPr>
        </p:nvSpPr>
        <p:spPr>
          <a:xfrm>
            <a:off x="685800" y="266700"/>
            <a:ext cx="7772400" cy="1470025"/>
          </a:xfrm>
        </p:spPr>
        <p:txBody>
          <a:bodyPr>
            <a:normAutofit/>
          </a:bodyPr>
          <a:lstStyle/>
          <a:p>
            <a:pPr algn="l"/>
            <a:r>
              <a:rPr lang="en-IN" sz="6600" b="1" dirty="0">
                <a:solidFill>
                  <a:srgbClr val="7030A0"/>
                </a:solidFill>
                <a:latin typeface="Times New Roman" panose="02020603050405020304" pitchFamily="18" charset="0"/>
                <a:cs typeface="Times New Roman" panose="02020603050405020304" pitchFamily="18" charset="0"/>
              </a:rPr>
              <a:t>Pending Work</a:t>
            </a:r>
          </a:p>
        </p:txBody>
      </p:sp>
      <p:sp>
        <p:nvSpPr>
          <p:cNvPr id="5" name="Rectangle 2">
            <a:extLst>
              <a:ext uri="{FF2B5EF4-FFF2-40B4-BE49-F238E27FC236}">
                <a16:creationId xmlns:a16="http://schemas.microsoft.com/office/drawing/2014/main" id="{B4C85D8E-EA1C-17D9-167B-75179600542D}"/>
              </a:ext>
            </a:extLst>
          </p:cNvPr>
          <p:cNvSpPr>
            <a:spLocks noGrp="1" noChangeArrowheads="1"/>
          </p:cNvSpPr>
          <p:nvPr>
            <p:ph type="subTitle" idx="1"/>
          </p:nvPr>
        </p:nvSpPr>
        <p:spPr bwMode="auto">
          <a:xfrm>
            <a:off x="304800" y="2096512"/>
            <a:ext cx="9144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altLang="en-US" sz="2400" dirty="0">
              <a:solidFill>
                <a:schemeClr val="tx1"/>
              </a:solidFill>
              <a:latin typeface="Times New Roman" panose="02020603050405020304" pitchFamily="18"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Profit/Loss Status: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progress. A dashboard page giving about the profit &amp; loss of the students for a month or a week.</a:t>
            </a: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Wingdings" panose="05000000000000000000" pitchFamily="2" charset="2"/>
              <a:buChar char="v"/>
            </a:pPr>
            <a:r>
              <a:rPr lang="en-US" altLang="en-US" sz="2400" b="1" dirty="0">
                <a:solidFill>
                  <a:schemeClr val="tx1"/>
                </a:solidFill>
                <a:latin typeface="Times New Roman" panose="02020603050405020304" pitchFamily="18" charset="0"/>
                <a:cs typeface="Times New Roman" panose="02020603050405020304" pitchFamily="18" charset="0"/>
              </a:rPr>
              <a:t>Final Testing and Deployment: </a:t>
            </a:r>
            <a:r>
              <a:rPr lang="en-US" altLang="en-US" sz="2400" dirty="0">
                <a:solidFill>
                  <a:schemeClr val="tx1"/>
                </a:solidFill>
                <a:latin typeface="Times New Roman" panose="02020603050405020304" pitchFamily="18" charset="0"/>
                <a:cs typeface="Times New Roman" panose="02020603050405020304" pitchFamily="18" charset="0"/>
              </a:rPr>
              <a:t>Final testing, optimize performance, and prepare for website deployment on the Browser. </a:t>
            </a:r>
          </a:p>
          <a:p>
            <a:pPr marL="457200" marR="0" lvl="0" indent="-45720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FC34F9-9EA8-5AF3-4DA7-6413F774A98B}"/>
              </a:ext>
            </a:extLst>
          </p:cNvPr>
          <p:cNvPicPr>
            <a:picLocks noChangeAspect="1"/>
          </p:cNvPicPr>
          <p:nvPr/>
        </p:nvPicPr>
        <p:blipFill>
          <a:blip r:embed="rId2">
            <a:extLst>
              <a:ext uri="{28A0092B-C50C-407E-A947-70E740481C1C}">
                <a14:useLocalDpi xmlns:a14="http://schemas.microsoft.com/office/drawing/2010/main" val="0"/>
              </a:ext>
            </a:extLst>
          </a:blip>
          <a:srcRect l="7408" r="8148"/>
          <a:stretch/>
        </p:blipFill>
        <p:spPr>
          <a:xfrm>
            <a:off x="9601200" y="7620"/>
            <a:ext cx="8686800" cy="10287000"/>
          </a:xfrm>
          <a:prstGeom prst="rect">
            <a:avLst/>
          </a:prstGeom>
        </p:spPr>
      </p:pic>
    </p:spTree>
    <p:extLst>
      <p:ext uri="{BB962C8B-B14F-4D97-AF65-F5344CB8AC3E}">
        <p14:creationId xmlns:p14="http://schemas.microsoft.com/office/powerpoint/2010/main" val="388262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FA0F6-2015-86F2-36B9-2BE612B049B0}"/>
              </a:ext>
            </a:extLst>
          </p:cNvPr>
          <p:cNvSpPr>
            <a:spLocks noGrp="1"/>
          </p:cNvSpPr>
          <p:nvPr>
            <p:ph type="title"/>
          </p:nvPr>
        </p:nvSpPr>
        <p:spPr>
          <a:xfrm>
            <a:off x="-3505199" y="190500"/>
            <a:ext cx="16916400" cy="1211262"/>
          </a:xfrm>
        </p:spPr>
        <p:txBody>
          <a:bodyPr>
            <a:normAutofit fontScale="90000"/>
          </a:bodyPr>
          <a:lstStyle/>
          <a:p>
            <a:r>
              <a:rPr lang="en-US" sz="8000" b="1" dirty="0" err="1">
                <a:solidFill>
                  <a:srgbClr val="7030A0"/>
                </a:solidFill>
                <a:latin typeface="Times New Roman" panose="02020603050405020304" pitchFamily="18" charset="0"/>
                <a:cs typeface="Times New Roman" panose="02020603050405020304" pitchFamily="18" charset="0"/>
              </a:rPr>
              <a:t>SpendWise</a:t>
            </a:r>
            <a:r>
              <a:rPr lang="en-US" sz="8000" b="1" dirty="0">
                <a:solidFill>
                  <a:srgbClr val="7030A0"/>
                </a:solidFill>
                <a:latin typeface="Times New Roman" panose="02020603050405020304" pitchFamily="18" charset="0"/>
                <a:cs typeface="Times New Roman" panose="02020603050405020304" pitchFamily="18" charset="0"/>
              </a:rPr>
              <a:t> Overview</a:t>
            </a:r>
            <a:endParaRPr lang="en-IN" sz="8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A670AB-C705-6464-8EDC-0B3801C874E1}"/>
              </a:ext>
            </a:extLst>
          </p:cNvPr>
          <p:cNvSpPr txBox="1"/>
          <p:nvPr/>
        </p:nvSpPr>
        <p:spPr>
          <a:xfrm>
            <a:off x="7696200" y="1747767"/>
            <a:ext cx="243840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Landing Page:</a:t>
            </a:r>
            <a:endParaRPr lang="en-IN"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73506CB-B75C-401B-6A2F-95D029D66BC8}"/>
              </a:ext>
            </a:extLst>
          </p:cNvPr>
          <p:cNvPicPr>
            <a:picLocks noChangeAspect="1"/>
          </p:cNvPicPr>
          <p:nvPr/>
        </p:nvPicPr>
        <p:blipFill>
          <a:blip r:embed="rId2"/>
          <a:stretch>
            <a:fillRect/>
          </a:stretch>
        </p:blipFill>
        <p:spPr>
          <a:xfrm>
            <a:off x="2678205" y="2616992"/>
            <a:ext cx="12931590" cy="6869908"/>
          </a:xfrm>
          <a:prstGeom prst="rect">
            <a:avLst/>
          </a:prstGeom>
        </p:spPr>
      </p:pic>
    </p:spTree>
    <p:extLst>
      <p:ext uri="{BB962C8B-B14F-4D97-AF65-F5344CB8AC3E}">
        <p14:creationId xmlns:p14="http://schemas.microsoft.com/office/powerpoint/2010/main" val="1101835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1731</TotalTime>
  <Words>450</Words>
  <Application>Microsoft Office PowerPoint</Application>
  <PresentationFormat>Custom</PresentationFormat>
  <Paragraphs>64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Wingdings</vt:lpstr>
      <vt:lpstr>Arial</vt:lpstr>
      <vt:lpstr>Times New Roman</vt:lpstr>
      <vt:lpstr>Calibri</vt:lpstr>
      <vt:lpstr>Office Theme</vt:lpstr>
      <vt:lpstr>PowerPoint Presentation</vt:lpstr>
      <vt:lpstr>PowerPoint Presentation</vt:lpstr>
      <vt:lpstr>PowerPoint Presentation</vt:lpstr>
      <vt:lpstr>PowerPoint Presentation</vt:lpstr>
      <vt:lpstr>Objective Review</vt:lpstr>
      <vt:lpstr>Work Completion Status</vt:lpstr>
      <vt:lpstr> Certification</vt:lpstr>
      <vt:lpstr>Pending Work</vt:lpstr>
      <vt:lpstr>SpendWise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topic approval ppt .pptx</dc:title>
  <dc:creator>POCO M2 Pro</dc:creator>
  <cp:lastModifiedBy>Ujwal Panchal</cp:lastModifiedBy>
  <cp:revision>17</cp:revision>
  <dcterms:created xsi:type="dcterms:W3CDTF">2006-08-15T13:00:00Z</dcterms:created>
  <dcterms:modified xsi:type="dcterms:W3CDTF">2025-04-29T06:04:17Z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ea83b5cea20247169cbaec34b74b1d84</vt:lpwstr>
  </property>
</Properties>
</file>